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75" r:id="rId3"/>
    <p:sldId id="274" r:id="rId4"/>
    <p:sldId id="259" r:id="rId5"/>
    <p:sldId id="262" r:id="rId6"/>
    <p:sldId id="264" r:id="rId7"/>
    <p:sldId id="277" r:id="rId8"/>
    <p:sldId id="282" r:id="rId9"/>
    <p:sldId id="285" r:id="rId10"/>
    <p:sldId id="288" r:id="rId11"/>
    <p:sldId id="289" r:id="rId12"/>
    <p:sldId id="266" r:id="rId13"/>
    <p:sldId id="267" r:id="rId14"/>
    <p:sldId id="278" r:id="rId15"/>
    <p:sldId id="279" r:id="rId16"/>
    <p:sldId id="280" r:id="rId17"/>
    <p:sldId id="286" r:id="rId18"/>
    <p:sldId id="287" r:id="rId19"/>
    <p:sldId id="268" r:id="rId20"/>
    <p:sldId id="269" r:id="rId21"/>
    <p:sldId id="270" r:id="rId22"/>
    <p:sldId id="271" r:id="rId23"/>
    <p:sldId id="272" r:id="rId24"/>
    <p:sldId id="273" r:id="rId25"/>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22" autoAdjust="0"/>
    <p:restoredTop sz="85264" autoAdjust="0"/>
  </p:normalViewPr>
  <p:slideViewPr>
    <p:cSldViewPr snapToGrid="0">
      <p:cViewPr>
        <p:scale>
          <a:sx n="50" d="100"/>
          <a:sy n="50" d="100"/>
        </p:scale>
        <p:origin x="29" y="4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jpeg>
</file>

<file path=ppt/media/image4.jpeg>
</file>

<file path=ppt/media/image5.jpeg>
</file>

<file path=ppt/media/image6.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CBC7DF-4A18-4621-9BFD-29968685482D}" type="datetimeFigureOut">
              <a:rPr lang="en-US" smtClean="0"/>
              <a:t>5/11/2021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16CD41-5609-482A-91F2-F0639A3472C9}" type="slidenum">
              <a:rPr lang="en-US" smtClean="0"/>
              <a:t>‹#›</a:t>
            </a:fld>
            <a:endParaRPr lang="en-US"/>
          </a:p>
        </p:txBody>
      </p:sp>
    </p:spTree>
    <p:extLst>
      <p:ext uri="{BB962C8B-B14F-4D97-AF65-F5344CB8AC3E}">
        <p14:creationId xmlns:p14="http://schemas.microsoft.com/office/powerpoint/2010/main" val="3539622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16CD41-5609-482A-91F2-F0639A3472C9}" type="slidenum">
              <a:rPr lang="en-US" smtClean="0"/>
              <a:t>8</a:t>
            </a:fld>
            <a:endParaRPr lang="en-US"/>
          </a:p>
        </p:txBody>
      </p:sp>
    </p:spTree>
    <p:extLst>
      <p:ext uri="{BB962C8B-B14F-4D97-AF65-F5344CB8AC3E}">
        <p14:creationId xmlns:p14="http://schemas.microsoft.com/office/powerpoint/2010/main" val="3385736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2B16CD41-5609-482A-91F2-F0639A3472C9}" type="slidenum">
              <a:rPr lang="en-US" smtClean="0"/>
              <a:t>9</a:t>
            </a:fld>
            <a:endParaRPr lang="en-US"/>
          </a:p>
        </p:txBody>
      </p:sp>
    </p:spTree>
    <p:extLst>
      <p:ext uri="{BB962C8B-B14F-4D97-AF65-F5344CB8AC3E}">
        <p14:creationId xmlns:p14="http://schemas.microsoft.com/office/powerpoint/2010/main" val="562021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Đi thi bỏ luôn cái kênh nhĩ thất đi cho khỏe do nó khó lắm</a:t>
            </a:r>
            <a:endParaRPr lang="en-US" dirty="0"/>
          </a:p>
        </p:txBody>
      </p:sp>
      <p:sp>
        <p:nvSpPr>
          <p:cNvPr id="4" name="Slide Number Placeholder 3"/>
          <p:cNvSpPr>
            <a:spLocks noGrp="1"/>
          </p:cNvSpPr>
          <p:nvPr>
            <p:ph type="sldNum" sz="quarter" idx="5"/>
          </p:nvPr>
        </p:nvSpPr>
        <p:spPr/>
        <p:txBody>
          <a:bodyPr/>
          <a:lstStyle/>
          <a:p>
            <a:fld id="{2B16CD41-5609-482A-91F2-F0639A3472C9}" type="slidenum">
              <a:rPr lang="en-US" smtClean="0"/>
              <a:t>10</a:t>
            </a:fld>
            <a:endParaRPr lang="en-US"/>
          </a:p>
        </p:txBody>
      </p:sp>
    </p:spTree>
    <p:extLst>
      <p:ext uri="{BB962C8B-B14F-4D97-AF65-F5344CB8AC3E}">
        <p14:creationId xmlns:p14="http://schemas.microsoft.com/office/powerpoint/2010/main" val="2027759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Vã mồ hôi khi bú =&gt; 1 điểm</a:t>
            </a:r>
          </a:p>
          <a:p>
            <a:r>
              <a:rPr lang="vi-VN" dirty="0"/>
              <a:t>Thở co lõm =&gt; 2 điểm</a:t>
            </a:r>
            <a:endParaRPr lang="en-US" dirty="0"/>
          </a:p>
        </p:txBody>
      </p:sp>
      <p:sp>
        <p:nvSpPr>
          <p:cNvPr id="4" name="Slide Number Placeholder 3"/>
          <p:cNvSpPr>
            <a:spLocks noGrp="1"/>
          </p:cNvSpPr>
          <p:nvPr>
            <p:ph type="sldNum" sz="quarter" idx="5"/>
          </p:nvPr>
        </p:nvSpPr>
        <p:spPr/>
        <p:txBody>
          <a:bodyPr/>
          <a:lstStyle/>
          <a:p>
            <a:fld id="{2B16CD41-5609-482A-91F2-F0639A3472C9}" type="slidenum">
              <a:rPr lang="en-US" smtClean="0"/>
              <a:t>11</a:t>
            </a:fld>
            <a:endParaRPr lang="en-US"/>
          </a:p>
        </p:txBody>
      </p:sp>
    </p:spTree>
    <p:extLst>
      <p:ext uri="{BB962C8B-B14F-4D97-AF65-F5344CB8AC3E}">
        <p14:creationId xmlns:p14="http://schemas.microsoft.com/office/powerpoint/2010/main" val="3703999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Thiếu máu hồng cầu dẳng sắc đẳng bào mức độ trung bình</a:t>
            </a:r>
          </a:p>
          <a:p>
            <a:r>
              <a:rPr lang="vi-VN" dirty="0"/>
              <a:t>BC, TC trong giới hạn bình thường</a:t>
            </a:r>
          </a:p>
          <a:p>
            <a:r>
              <a:rPr lang="vi-VN" dirty="0"/>
              <a:t>CRP không tăng</a:t>
            </a:r>
            <a:endParaRPr lang="en-US" dirty="0"/>
          </a:p>
        </p:txBody>
      </p:sp>
      <p:sp>
        <p:nvSpPr>
          <p:cNvPr id="4" name="Slide Number Placeholder 3"/>
          <p:cNvSpPr>
            <a:spLocks noGrp="1"/>
          </p:cNvSpPr>
          <p:nvPr>
            <p:ph type="sldNum" sz="quarter" idx="5"/>
          </p:nvPr>
        </p:nvSpPr>
        <p:spPr/>
        <p:txBody>
          <a:bodyPr/>
          <a:lstStyle/>
          <a:p>
            <a:fld id="{2B16CD41-5609-482A-91F2-F0639A3472C9}" type="slidenum">
              <a:rPr lang="en-US" smtClean="0"/>
              <a:t>13</a:t>
            </a:fld>
            <a:endParaRPr lang="en-US"/>
          </a:p>
        </p:txBody>
      </p:sp>
    </p:spTree>
    <p:extLst>
      <p:ext uri="{BB962C8B-B14F-4D97-AF65-F5344CB8AC3E}">
        <p14:creationId xmlns:p14="http://schemas.microsoft.com/office/powerpoint/2010/main" val="40509300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Bóng tim to, mỏm tim chếch lên nghĩ lớn thất P</a:t>
            </a:r>
          </a:p>
          <a:p>
            <a:r>
              <a:rPr lang="vi-VN" dirty="0"/>
              <a:t>Cung ĐMP phồng, rốn phổi đậm, mm ra 1/3 ngoài phế trường, phân bố mm vùng đỉnh phổi =&gt; tăng THP</a:t>
            </a:r>
          </a:p>
          <a:p>
            <a:r>
              <a:rPr lang="vi-VN" dirty="0"/>
              <a:t>Bóng mờ đồng nhất ở 1/3 trên phổi P không hình ảnh KPQD, co kéo rãnh liên thùy, ko PUMP</a:t>
            </a:r>
          </a:p>
          <a:p>
            <a:r>
              <a:rPr lang="vi-VN" dirty="0"/>
              <a:t>Có vẻ có ứ khí</a:t>
            </a:r>
            <a:endParaRPr lang="en-US" dirty="0"/>
          </a:p>
        </p:txBody>
      </p:sp>
      <p:sp>
        <p:nvSpPr>
          <p:cNvPr id="4" name="Slide Number Placeholder 3"/>
          <p:cNvSpPr>
            <a:spLocks noGrp="1"/>
          </p:cNvSpPr>
          <p:nvPr>
            <p:ph type="sldNum" sz="quarter" idx="5"/>
          </p:nvPr>
        </p:nvSpPr>
        <p:spPr/>
        <p:txBody>
          <a:bodyPr/>
          <a:lstStyle/>
          <a:p>
            <a:fld id="{2B16CD41-5609-482A-91F2-F0639A3472C9}" type="slidenum">
              <a:rPr lang="en-US" smtClean="0"/>
              <a:t>14</a:t>
            </a:fld>
            <a:endParaRPr lang="en-US"/>
          </a:p>
        </p:txBody>
      </p:sp>
    </p:spTree>
    <p:extLst>
      <p:ext uri="{BB962C8B-B14F-4D97-AF65-F5344CB8AC3E}">
        <p14:creationId xmlns:p14="http://schemas.microsoft.com/office/powerpoint/2010/main" val="3436543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16CD41-5609-482A-91F2-F0639A3472C9}" type="slidenum">
              <a:rPr lang="en-US" smtClean="0"/>
              <a:t>15</a:t>
            </a:fld>
            <a:endParaRPr lang="en-US"/>
          </a:p>
        </p:txBody>
      </p:sp>
    </p:spTree>
    <p:extLst>
      <p:ext uri="{BB962C8B-B14F-4D97-AF65-F5344CB8AC3E}">
        <p14:creationId xmlns:p14="http://schemas.microsoft.com/office/powerpoint/2010/main" val="525261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ĐI THI KHÔNG CHO SIÊU ÂM TIM ĐÂU HIHU</a:t>
            </a:r>
          </a:p>
          <a:p>
            <a:r>
              <a:rPr lang="vi-VN" dirty="0"/>
              <a:t>PAPm 40 (&gt;25) =&gt; TAP</a:t>
            </a:r>
            <a:endParaRPr lang="en-US" dirty="0"/>
          </a:p>
        </p:txBody>
      </p:sp>
      <p:sp>
        <p:nvSpPr>
          <p:cNvPr id="4" name="Slide Number Placeholder 3"/>
          <p:cNvSpPr>
            <a:spLocks noGrp="1"/>
          </p:cNvSpPr>
          <p:nvPr>
            <p:ph type="sldNum" sz="quarter" idx="5"/>
          </p:nvPr>
        </p:nvSpPr>
        <p:spPr/>
        <p:txBody>
          <a:bodyPr/>
          <a:lstStyle/>
          <a:p>
            <a:fld id="{2B16CD41-5609-482A-91F2-F0639A3472C9}" type="slidenum">
              <a:rPr lang="en-US" smtClean="0"/>
              <a:t>17</a:t>
            </a:fld>
            <a:endParaRPr lang="en-US"/>
          </a:p>
        </p:txBody>
      </p:sp>
    </p:spTree>
    <p:extLst>
      <p:ext uri="{BB962C8B-B14F-4D97-AF65-F5344CB8AC3E}">
        <p14:creationId xmlns:p14="http://schemas.microsoft.com/office/powerpoint/2010/main" val="3917381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p:cNvSpPr>
            <a:spLocks noGrp="1"/>
          </p:cNvSpPr>
          <p:nvPr>
            <p:ph type="dt" sz="half" idx="10"/>
          </p:nvPr>
        </p:nvSpPr>
        <p:spPr/>
        <p:txBody>
          <a:bodyPr/>
          <a:lstStyle/>
          <a:p>
            <a:fld id="{548BDA54-31E9-4FAE-81BC-0BF9759A6D56}" type="datetimeFigureOut">
              <a:rPr lang="vi-VN" smtClean="0"/>
              <a:t>11/05/2021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1678374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548BDA54-31E9-4FAE-81BC-0BF9759A6D56}" type="datetimeFigureOut">
              <a:rPr lang="vi-VN" smtClean="0"/>
              <a:t>11/05/2021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2822169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548BDA54-31E9-4FAE-81BC-0BF9759A6D56}" type="datetimeFigureOut">
              <a:rPr lang="vi-VN" smtClean="0"/>
              <a:t>11/05/2021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2624808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548BDA54-31E9-4FAE-81BC-0BF9759A6D56}" type="datetimeFigureOut">
              <a:rPr lang="vi-VN" smtClean="0"/>
              <a:t>11/05/2021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1773266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48BDA54-31E9-4FAE-81BC-0BF9759A6D56}" type="datetimeFigureOut">
              <a:rPr lang="vi-VN" smtClean="0"/>
              <a:t>11/05/2021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2851015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p:cNvSpPr>
            <a:spLocks noGrp="1"/>
          </p:cNvSpPr>
          <p:nvPr>
            <p:ph type="dt" sz="half" idx="10"/>
          </p:nvPr>
        </p:nvSpPr>
        <p:spPr/>
        <p:txBody>
          <a:bodyPr/>
          <a:lstStyle/>
          <a:p>
            <a:fld id="{548BDA54-31E9-4FAE-81BC-0BF9759A6D56}" type="datetimeFigureOut">
              <a:rPr lang="vi-VN" smtClean="0"/>
              <a:t>11/05/2021</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41660056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p:cNvSpPr>
            <a:spLocks noGrp="1"/>
          </p:cNvSpPr>
          <p:nvPr>
            <p:ph type="dt" sz="half" idx="10"/>
          </p:nvPr>
        </p:nvSpPr>
        <p:spPr/>
        <p:txBody>
          <a:bodyPr/>
          <a:lstStyle/>
          <a:p>
            <a:fld id="{548BDA54-31E9-4FAE-81BC-0BF9759A6D56}" type="datetimeFigureOut">
              <a:rPr lang="vi-VN" smtClean="0"/>
              <a:t>11/05/2021</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445512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Date Placeholder 2"/>
          <p:cNvSpPr>
            <a:spLocks noGrp="1"/>
          </p:cNvSpPr>
          <p:nvPr>
            <p:ph type="dt" sz="half" idx="10"/>
          </p:nvPr>
        </p:nvSpPr>
        <p:spPr/>
        <p:txBody>
          <a:bodyPr/>
          <a:lstStyle/>
          <a:p>
            <a:fld id="{548BDA54-31E9-4FAE-81BC-0BF9759A6D56}" type="datetimeFigureOut">
              <a:rPr lang="vi-VN" smtClean="0"/>
              <a:t>11/05/2021</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2066978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8BDA54-31E9-4FAE-81BC-0BF9759A6D56}" type="datetimeFigureOut">
              <a:rPr lang="vi-VN" smtClean="0"/>
              <a:t>11/05/2021</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2960237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48BDA54-31E9-4FAE-81BC-0BF9759A6D56}" type="datetimeFigureOut">
              <a:rPr lang="vi-VN" smtClean="0"/>
              <a:t>11/05/2021</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25997487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48BDA54-31E9-4FAE-81BC-0BF9759A6D56}" type="datetimeFigureOut">
              <a:rPr lang="vi-VN" smtClean="0"/>
              <a:t>11/05/2021</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185132DD-BBBB-41DA-B4F5-6D09742B1156}" type="slidenum">
              <a:rPr lang="vi-VN" smtClean="0"/>
              <a:t>‹#›</a:t>
            </a:fld>
            <a:endParaRPr lang="vi-VN"/>
          </a:p>
        </p:txBody>
      </p:sp>
    </p:spTree>
    <p:extLst>
      <p:ext uri="{BB962C8B-B14F-4D97-AF65-F5344CB8AC3E}">
        <p14:creationId xmlns:p14="http://schemas.microsoft.com/office/powerpoint/2010/main" val="1350607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8BDA54-31E9-4FAE-81BC-0BF9759A6D56}" type="datetimeFigureOut">
              <a:rPr lang="vi-VN" smtClean="0"/>
              <a:t>11/05/2021</a:t>
            </a:fld>
            <a:endParaRPr lang="vi-V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5132DD-BBBB-41DA-B4F5-6D09742B1156}" type="slidenum">
              <a:rPr lang="vi-VN" smtClean="0"/>
              <a:t>‹#›</a:t>
            </a:fld>
            <a:endParaRPr lang="vi-VN"/>
          </a:p>
        </p:txBody>
      </p:sp>
    </p:spTree>
    <p:extLst>
      <p:ext uri="{BB962C8B-B14F-4D97-AF65-F5344CB8AC3E}">
        <p14:creationId xmlns:p14="http://schemas.microsoft.com/office/powerpoint/2010/main" val="39354140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solidFill>
                  <a:srgbClr val="FF0000"/>
                </a:solidFill>
              </a:rPr>
              <a:t>CA LÂM SÀNG TIM MẠCH</a:t>
            </a:r>
            <a:endParaRPr lang="vi-VN">
              <a:solidFill>
                <a:srgbClr val="FF0000"/>
              </a:solidFill>
            </a:endParaRPr>
          </a:p>
        </p:txBody>
      </p:sp>
      <p:sp>
        <p:nvSpPr>
          <p:cNvPr id="3" name="Subtitle 2"/>
          <p:cNvSpPr>
            <a:spLocks noGrp="1"/>
          </p:cNvSpPr>
          <p:nvPr>
            <p:ph type="subTitle" idx="1"/>
          </p:nvPr>
        </p:nvSpPr>
        <p:spPr/>
        <p:txBody>
          <a:bodyPr/>
          <a:lstStyle/>
          <a:p>
            <a:endParaRPr lang="vi-VN">
              <a:solidFill>
                <a:srgbClr val="FF0000"/>
              </a:solidFill>
            </a:endParaRPr>
          </a:p>
        </p:txBody>
      </p:sp>
    </p:spTree>
    <p:extLst>
      <p:ext uri="{BB962C8B-B14F-4D97-AF65-F5344CB8AC3E}">
        <p14:creationId xmlns:p14="http://schemas.microsoft.com/office/powerpoint/2010/main" val="10611041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Graphical user interface, text, application, email&#10;&#10;Description automatically generated">
            <a:extLst>
              <a:ext uri="{FF2B5EF4-FFF2-40B4-BE49-F238E27FC236}">
                <a16:creationId xmlns:a16="http://schemas.microsoft.com/office/drawing/2014/main" id="{FD4521D2-93AD-493E-BC9D-7722E861913F}"/>
              </a:ext>
            </a:extLst>
          </p:cNvPr>
          <p:cNvPicPr>
            <a:picLocks noGrp="1" noChangeAspect="1"/>
          </p:cNvPicPr>
          <p:nvPr>
            <p:ph idx="1"/>
          </p:nvPr>
        </p:nvPicPr>
        <p:blipFill>
          <a:blip r:embed="rId3"/>
          <a:stretch>
            <a:fillRect/>
          </a:stretch>
        </p:blipFill>
        <p:spPr>
          <a:xfrm>
            <a:off x="643467" y="1193461"/>
            <a:ext cx="10905066" cy="4471076"/>
          </a:xfrm>
          <a:prstGeom prst="rect">
            <a:avLst/>
          </a:prstGeom>
        </p:spPr>
      </p:pic>
    </p:spTree>
    <p:extLst>
      <p:ext uri="{BB962C8B-B14F-4D97-AF65-F5344CB8AC3E}">
        <p14:creationId xmlns:p14="http://schemas.microsoft.com/office/powerpoint/2010/main" val="3218608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Table&#10;&#10;Description automatically generated">
            <a:extLst>
              <a:ext uri="{FF2B5EF4-FFF2-40B4-BE49-F238E27FC236}">
                <a16:creationId xmlns:a16="http://schemas.microsoft.com/office/drawing/2014/main" id="{147827BA-4637-464A-8C4B-E69DA119A1AE}"/>
              </a:ext>
            </a:extLst>
          </p:cNvPr>
          <p:cNvPicPr>
            <a:picLocks noGrp="1" noChangeAspect="1"/>
          </p:cNvPicPr>
          <p:nvPr>
            <p:ph idx="1"/>
          </p:nvPr>
        </p:nvPicPr>
        <p:blipFill>
          <a:blip r:embed="rId3"/>
          <a:stretch>
            <a:fillRect/>
          </a:stretch>
        </p:blipFill>
        <p:spPr>
          <a:xfrm>
            <a:off x="1414430" y="643466"/>
            <a:ext cx="9363140" cy="5571067"/>
          </a:xfrm>
          <a:prstGeom prst="rect">
            <a:avLst/>
          </a:prstGeom>
        </p:spPr>
      </p:pic>
    </p:spTree>
    <p:extLst>
      <p:ext uri="{BB962C8B-B14F-4D97-AF65-F5344CB8AC3E}">
        <p14:creationId xmlns:p14="http://schemas.microsoft.com/office/powerpoint/2010/main" val="1087076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cs typeface="Times New Roman" panose="02020603050405020304" pitchFamily="18" charset="0"/>
              </a:rPr>
              <a:t>Đề nghị cận lâm sàng gì? Giải thích?</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lstStyle/>
          <a:p>
            <a:r>
              <a:rPr lang="vi-VN" dirty="0">
                <a:latin typeface="Times New Roman" panose="02020603050405020304" pitchFamily="18" charset="0"/>
                <a:cs typeface="Times New Roman" panose="02020603050405020304" pitchFamily="18" charset="0"/>
              </a:rPr>
              <a:t>CTM, CRP =&gt; đánh giá nhiễm trùng, thiếu máu</a:t>
            </a:r>
          </a:p>
          <a:p>
            <a:r>
              <a:rPr lang="vi-VN" dirty="0">
                <a:latin typeface="Times New Roman" panose="02020603050405020304" pitchFamily="18" charset="0"/>
                <a:cs typeface="Times New Roman" panose="02020603050405020304" pitchFamily="18" charset="0"/>
              </a:rPr>
              <a:t>Xquang ngực =&gt; tổn thương phổi, bóng tim, tuần hoàn phổi</a:t>
            </a:r>
          </a:p>
          <a:p>
            <a:r>
              <a:rPr lang="vi-VN" dirty="0">
                <a:latin typeface="Times New Roman" panose="02020603050405020304" pitchFamily="18" charset="0"/>
                <a:cs typeface="Times New Roman" panose="02020603050405020304" pitchFamily="18" charset="0"/>
              </a:rPr>
              <a:t>Cấy đàm, cấy máu</a:t>
            </a:r>
          </a:p>
          <a:p>
            <a:r>
              <a:rPr lang="vi-VN" dirty="0">
                <a:latin typeface="Times New Roman" panose="02020603050405020304" pitchFamily="18" charset="0"/>
                <a:cs typeface="Times New Roman" panose="02020603050405020304" pitchFamily="18" charset="0"/>
              </a:rPr>
              <a:t>KMĐM, Lactate</a:t>
            </a:r>
          </a:p>
          <a:p>
            <a:r>
              <a:rPr lang="vi-VN" dirty="0">
                <a:latin typeface="Times New Roman" panose="02020603050405020304" pitchFamily="18" charset="0"/>
                <a:cs typeface="Times New Roman" panose="02020603050405020304" pitchFamily="18" charset="0"/>
              </a:rPr>
              <a:t>ECG, Siêu âm tim</a:t>
            </a:r>
          </a:p>
          <a:p>
            <a:r>
              <a:rPr lang="vi-VN" dirty="0">
                <a:latin typeface="Times New Roman" panose="02020603050405020304" pitchFamily="18" charset="0"/>
                <a:cs typeface="Times New Roman" panose="02020603050405020304" pitchFamily="18" charset="0"/>
              </a:rPr>
              <a:t>Ure, Creatinin, ion đồ, AST, ALT</a:t>
            </a:r>
          </a:p>
          <a:p>
            <a:r>
              <a:rPr lang="vi-VN" dirty="0">
                <a:latin typeface="Times New Roman" panose="02020603050405020304" pitchFamily="18" charset="0"/>
                <a:cs typeface="Times New Roman" panose="02020603050405020304" pitchFamily="18" charset="0"/>
              </a:rPr>
              <a:t>TPTNT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0257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cs typeface="Times New Roman" panose="02020603050405020304" pitchFamily="18" charset="0"/>
              </a:rPr>
              <a:t>Kết quả cận lâm sàng</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lstStyle/>
          <a:p>
            <a:r>
              <a:rPr lang="vi-VN">
                <a:solidFill>
                  <a:srgbClr val="C00000"/>
                </a:solidFill>
                <a:latin typeface="Times New Roman" panose="02020603050405020304" pitchFamily="18" charset="0"/>
                <a:cs typeface="Times New Roman" panose="02020603050405020304" pitchFamily="18" charset="0"/>
              </a:rPr>
              <a:t>CTM: </a:t>
            </a:r>
            <a:r>
              <a:rPr lang="vi-VN">
                <a:latin typeface="Times New Roman" panose="02020603050405020304" pitchFamily="18" charset="0"/>
                <a:cs typeface="Times New Roman" panose="02020603050405020304" pitchFamily="18" charset="0"/>
              </a:rPr>
              <a:t>BC 7,9 K/UL, Neu: 50,9%, Eos: 0,4%, Baso 0,1%, Lym 28,4%, Mono 18,8%. Hb 9,6 g/dl, Hct 28,7%, MCV 85,6 fL, MCH 28,7 pg, MCHC 33,5 g/dl. TC 320 K/UL.</a:t>
            </a:r>
          </a:p>
          <a:p>
            <a:r>
              <a:rPr lang="vi-VN">
                <a:solidFill>
                  <a:srgbClr val="FF0000"/>
                </a:solidFill>
                <a:latin typeface="Times New Roman" panose="02020603050405020304" pitchFamily="18" charset="0"/>
                <a:cs typeface="Times New Roman" panose="02020603050405020304" pitchFamily="18" charset="0"/>
              </a:rPr>
              <a:t>CRP</a:t>
            </a:r>
            <a:r>
              <a:rPr lang="vi-VN">
                <a:latin typeface="Times New Roman" panose="02020603050405020304" pitchFamily="18" charset="0"/>
                <a:cs typeface="Times New Roman" panose="02020603050405020304" pitchFamily="18" charset="0"/>
              </a:rPr>
              <a:t>: 0,48 mg/l</a:t>
            </a:r>
          </a:p>
          <a:p>
            <a:r>
              <a:rPr lang="vi-VN">
                <a:latin typeface="Times New Roman" panose="02020603050405020304" pitchFamily="18" charset="0"/>
                <a:cs typeface="Times New Roman" panose="02020603050405020304" pitchFamily="18" charset="0"/>
              </a:rPr>
              <a:t>Na+ 140,7; K+: 4,56; Ca ion hóa 1,19 mmol/l, Cl- 107,9 mmol/L</a:t>
            </a:r>
          </a:p>
          <a:p>
            <a:r>
              <a:rPr lang="vi-VN">
                <a:latin typeface="Times New Roman" panose="02020603050405020304" pitchFamily="18" charset="0"/>
                <a:cs typeface="Times New Roman" panose="02020603050405020304" pitchFamily="18" charset="0"/>
              </a:rPr>
              <a:t>Ure 4,72 mmol/l. Cre 33,98 Mmol/l</a:t>
            </a:r>
          </a:p>
          <a:p>
            <a:r>
              <a:rPr lang="vi-VN">
                <a:latin typeface="Times New Roman" panose="02020603050405020304" pitchFamily="18" charset="0"/>
                <a:cs typeface="Times New Roman" panose="02020603050405020304" pitchFamily="18" charset="0"/>
              </a:rPr>
              <a:t>AST 36.44 U/L. ALT 30.04 U/L</a:t>
            </a:r>
          </a:p>
          <a:p>
            <a:endParaRPr lang="vi-VN">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7347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94508" y="0"/>
            <a:ext cx="6802983" cy="6858000"/>
          </a:xfrm>
          <a:prstGeom prst="rect">
            <a:avLst/>
          </a:prstGeom>
        </p:spPr>
      </p:pic>
    </p:spTree>
    <p:extLst>
      <p:ext uri="{BB962C8B-B14F-4D97-AF65-F5344CB8AC3E}">
        <p14:creationId xmlns:p14="http://schemas.microsoft.com/office/powerpoint/2010/main" val="1745487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76055" y="0"/>
            <a:ext cx="6398090" cy="6858000"/>
          </a:xfrm>
          <a:prstGeom prst="rect">
            <a:avLst/>
          </a:prstGeom>
        </p:spPr>
      </p:pic>
    </p:spTree>
    <p:extLst>
      <p:ext uri="{BB962C8B-B14F-4D97-AF65-F5344CB8AC3E}">
        <p14:creationId xmlns:p14="http://schemas.microsoft.com/office/powerpoint/2010/main" val="1679120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92891" y="0"/>
            <a:ext cx="5811182" cy="6858000"/>
          </a:xfrm>
          <a:prstGeom prst="rect">
            <a:avLst/>
          </a:prstGeom>
        </p:spPr>
      </p:pic>
    </p:spTree>
    <p:extLst>
      <p:ext uri="{BB962C8B-B14F-4D97-AF65-F5344CB8AC3E}">
        <p14:creationId xmlns:p14="http://schemas.microsoft.com/office/powerpoint/2010/main" val="2627642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1334" y="0"/>
            <a:ext cx="10489332" cy="6858000"/>
          </a:xfrm>
          <a:prstGeom prst="rect">
            <a:avLst/>
          </a:prstGeom>
        </p:spPr>
      </p:pic>
    </p:spTree>
    <p:extLst>
      <p:ext uri="{BB962C8B-B14F-4D97-AF65-F5344CB8AC3E}">
        <p14:creationId xmlns:p14="http://schemas.microsoft.com/office/powerpoint/2010/main" val="21524120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6823" y="0"/>
            <a:ext cx="7638354" cy="6858000"/>
          </a:xfrm>
          <a:prstGeom prst="rect">
            <a:avLst/>
          </a:prstGeom>
        </p:spPr>
      </p:pic>
    </p:spTree>
    <p:extLst>
      <p:ext uri="{BB962C8B-B14F-4D97-AF65-F5344CB8AC3E}">
        <p14:creationId xmlns:p14="http://schemas.microsoft.com/office/powerpoint/2010/main" val="2792898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cs typeface="Times New Roman" panose="02020603050405020304" pitchFamily="18" charset="0"/>
              </a:rPr>
              <a:t>Biện luận kết quả cận lâm sàng</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lstStyle/>
          <a:p>
            <a:endParaRPr lang="vi-VN">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79423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0000"/>
                </a:solidFill>
                <a:latin typeface="Times New Roman" panose="02020603050405020304" pitchFamily="18" charset="0"/>
                <a:cs typeface="Times New Roman" panose="02020603050405020304" pitchFamily="18" charset="0"/>
              </a:rPr>
              <a:t>HÀNH CHÁNH</a:t>
            </a:r>
            <a:endParaRPr lang="vi-VN">
              <a:solidFill>
                <a:srgbClr val="FF000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a:t>Bệnh nhân nam, 9 tháng tuổi.</a:t>
            </a:r>
          </a:p>
          <a:p>
            <a:r>
              <a:rPr lang="en-US"/>
              <a:t>Lý do nhập viện: sốt, thở mệt</a:t>
            </a:r>
            <a:endParaRPr lang="vi-VN"/>
          </a:p>
        </p:txBody>
      </p:sp>
    </p:spTree>
    <p:extLst>
      <p:ext uri="{BB962C8B-B14F-4D97-AF65-F5344CB8AC3E}">
        <p14:creationId xmlns:p14="http://schemas.microsoft.com/office/powerpoint/2010/main" val="18655839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cs typeface="Times New Roman" panose="02020603050405020304" pitchFamily="18" charset="0"/>
              </a:rPr>
              <a:t>Chẩn đoán nghĩ đến nhiều nhất?</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lstStyle/>
          <a:p>
            <a:endParaRPr lang="vi-VN">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88889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04799"/>
            <a:ext cx="10515600" cy="1520825"/>
          </a:xfrm>
        </p:spPr>
        <p:txBody>
          <a:bodyPr>
            <a:normAutofit fontScale="90000"/>
          </a:bodyPr>
          <a:lstStyle/>
          <a:p>
            <a:r>
              <a:rPr lang="vi-VN">
                <a:solidFill>
                  <a:srgbClr val="FF0000"/>
                </a:solidFill>
                <a:cs typeface="Times New Roman" panose="02020603050405020304" pitchFamily="18" charset="0"/>
              </a:rPr>
              <a:t>Điều trị như thế nào? Tại sao chọn thuốc như vậy?</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normAutofit lnSpcReduction="10000"/>
          </a:bodyPr>
          <a:lstStyle/>
          <a:p>
            <a:r>
              <a:rPr lang="vi-VN" dirty="0">
                <a:solidFill>
                  <a:srgbClr val="FF0000"/>
                </a:solidFill>
                <a:latin typeface="Times New Roman" panose="02020603050405020304" pitchFamily="18" charset="0"/>
                <a:cs typeface="Times New Roman" panose="02020603050405020304" pitchFamily="18" charset="0"/>
              </a:rPr>
              <a:t>NCPAP</a:t>
            </a:r>
          </a:p>
          <a:p>
            <a:r>
              <a:rPr lang="vi-VN" dirty="0">
                <a:solidFill>
                  <a:srgbClr val="FF0000"/>
                </a:solidFill>
                <a:latin typeface="Times New Roman" panose="02020603050405020304" pitchFamily="18" charset="0"/>
                <a:cs typeface="Times New Roman" panose="02020603050405020304" pitchFamily="18" charset="0"/>
              </a:rPr>
              <a:t>Meropenem, Clindamycin, Vancomycin (chị cũng not sure, xem lại tuyến trước dùng Mero + Clinda mấy ngày rồi)</a:t>
            </a:r>
          </a:p>
          <a:p>
            <a:r>
              <a:rPr lang="vi-VN" dirty="0">
                <a:solidFill>
                  <a:srgbClr val="FF0000"/>
                </a:solidFill>
                <a:latin typeface="Times New Roman" panose="02020603050405020304" pitchFamily="18" charset="0"/>
                <a:cs typeface="Times New Roman" panose="02020603050405020304" pitchFamily="18" charset="0"/>
              </a:rPr>
              <a:t>Suy tim: </a:t>
            </a:r>
          </a:p>
          <a:p>
            <a:pPr lvl="1"/>
            <a:r>
              <a:rPr lang="vi-VN" dirty="0">
                <a:solidFill>
                  <a:srgbClr val="FF0000"/>
                </a:solidFill>
                <a:latin typeface="Times New Roman" panose="02020603050405020304" pitchFamily="18" charset="0"/>
                <a:cs typeface="Times New Roman" panose="02020603050405020304" pitchFamily="18" charset="0"/>
              </a:rPr>
              <a:t>Furo: BN có thở thanh, co lõm thường xuyên =&gt; dùng</a:t>
            </a:r>
          </a:p>
          <a:p>
            <a:pPr lvl="1"/>
            <a:r>
              <a:rPr lang="vi-VN" dirty="0">
                <a:solidFill>
                  <a:srgbClr val="FF0000"/>
                </a:solidFill>
                <a:latin typeface="Times New Roman" panose="02020603050405020304" pitchFamily="18" charset="0"/>
                <a:cs typeface="Times New Roman" panose="02020603050405020304" pitchFamily="18" charset="0"/>
              </a:rPr>
              <a:t>Digox: có trường phái nói suy tim độ 3 trở lên, có trường phái nói đọc quá hỏng chịu =&gt; ko dùng cũng đc</a:t>
            </a:r>
          </a:p>
          <a:p>
            <a:pPr lvl="1"/>
            <a:r>
              <a:rPr lang="vi-VN" dirty="0">
                <a:solidFill>
                  <a:srgbClr val="FF0000"/>
                </a:solidFill>
                <a:latin typeface="Times New Roman" panose="02020603050405020304" pitchFamily="18" charset="0"/>
                <a:cs typeface="Times New Roman" panose="02020603050405020304" pitchFamily="18" charset="0"/>
              </a:rPr>
              <a:t>Capto: một số trương phái thích dùng do sinh lý bệnh, một số không do nghiên cứu thấy cũng chẳng có lợi gì =&gt; ko dùng cũng được</a:t>
            </a:r>
          </a:p>
          <a:p>
            <a:r>
              <a:rPr lang="vi-VN" dirty="0">
                <a:solidFill>
                  <a:srgbClr val="FF0000"/>
                </a:solidFill>
                <a:latin typeface="Times New Roman" panose="02020603050405020304" pitchFamily="18" charset="0"/>
                <a:cs typeface="Times New Roman" panose="02020603050405020304" pitchFamily="18" charset="0"/>
              </a:rPr>
              <a:t>Đóng TLT: Suy tim =&gt; có chỉ định phẫu thuật</a:t>
            </a:r>
          </a:p>
          <a:p>
            <a:r>
              <a:rPr lang="vi-VN" dirty="0">
                <a:solidFill>
                  <a:srgbClr val="FF0000"/>
                </a:solidFill>
                <a:latin typeface="Times New Roman" panose="02020603050405020304" pitchFamily="18" charset="0"/>
                <a:cs typeface="Times New Roman" panose="02020603050405020304" pitchFamily="18" charset="0"/>
              </a:rPr>
              <a:t>Dinh dưỡng: tăng năng lượng lên 150 kcal/kg/ngày =&gt; 945 kcal/ngày</a:t>
            </a:r>
          </a:p>
          <a:p>
            <a:endParaRPr 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55163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rPr>
              <a:t>Kế hoạch điều trị lâu dài?</a:t>
            </a:r>
          </a:p>
        </p:txBody>
      </p:sp>
      <p:sp>
        <p:nvSpPr>
          <p:cNvPr id="3" name="Content Placeholder 2"/>
          <p:cNvSpPr>
            <a:spLocks noGrp="1"/>
          </p:cNvSpPr>
          <p:nvPr>
            <p:ph idx="1"/>
          </p:nvPr>
        </p:nvSpPr>
        <p:spPr/>
        <p:txBody>
          <a:bodyPr/>
          <a:lstStyle/>
          <a:p>
            <a:r>
              <a:rPr lang="vi-VN" dirty="0">
                <a:solidFill>
                  <a:srgbClr val="FF0000"/>
                </a:solidFill>
                <a:latin typeface="Times New Roman" panose="02020603050405020304" pitchFamily="18" charset="0"/>
                <a:cs typeface="Times New Roman" panose="02020603050405020304" pitchFamily="18" charset="0"/>
              </a:rPr>
              <a:t>Mổ hay thông TLT</a:t>
            </a:r>
          </a:p>
          <a:p>
            <a:r>
              <a:rPr lang="vi-VN" dirty="0">
                <a:solidFill>
                  <a:srgbClr val="FF0000"/>
                </a:solidFill>
                <a:latin typeface="Times New Roman" panose="02020603050405020304" pitchFamily="18" charset="0"/>
                <a:cs typeface="Times New Roman" panose="02020603050405020304" pitchFamily="18" charset="0"/>
              </a:rPr>
              <a:t>Bít dù khi lỗ dưới 7mm, ca này ngay 7mm; trên 5kg; rìa trên 5mm. Thường ưu tiên trên trẻ lớn, lỗ cơ bè sát phần mỏm. Mổ tim an toàn hơn, ít biến chứng hơn.</a:t>
            </a:r>
          </a:p>
          <a:p>
            <a:r>
              <a:rPr lang="vi-VN" dirty="0">
                <a:solidFill>
                  <a:srgbClr val="FF0000"/>
                </a:solidFill>
                <a:latin typeface="Times New Roman" panose="02020603050405020304" pitchFamily="18" charset="0"/>
                <a:cs typeface="Times New Roman" panose="02020603050405020304" pitchFamily="18" charset="0"/>
              </a:rPr>
              <a:t>Hiện tại thông tim trên TLT còn bàn cãi chưa thống nhất</a:t>
            </a:r>
          </a:p>
          <a:p>
            <a:r>
              <a:rPr lang="vi-VN" dirty="0">
                <a:solidFill>
                  <a:srgbClr val="FF0000"/>
                </a:solidFill>
                <a:latin typeface="Times New Roman" panose="02020603050405020304" pitchFamily="18" charset="0"/>
                <a:cs typeface="Times New Roman" panose="02020603050405020304" pitchFamily="18" charset="0"/>
              </a:rPr>
              <a:t>Trẻ còn nhỏ có thể tổn thương mm, thông tin nhiều biến chứng.</a:t>
            </a:r>
          </a:p>
          <a:p>
            <a:r>
              <a:rPr lang="vi-VN" dirty="0">
                <a:solidFill>
                  <a:srgbClr val="FF0000"/>
                </a:solidFill>
                <a:latin typeface="Times New Roman" panose="02020603050405020304" pitchFamily="18" charset="0"/>
                <a:cs typeface="Times New Roman" panose="02020603050405020304" pitchFamily="18" charset="0"/>
              </a:rPr>
              <a:t>Đại loại chị prefer mổ hơn</a:t>
            </a:r>
          </a:p>
        </p:txBody>
      </p:sp>
    </p:spTree>
    <p:extLst>
      <p:ext uri="{BB962C8B-B14F-4D97-AF65-F5344CB8AC3E}">
        <p14:creationId xmlns:p14="http://schemas.microsoft.com/office/powerpoint/2010/main" val="2539868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cs typeface="Times New Roman" panose="02020603050405020304" pitchFamily="18" charset="0"/>
              </a:rPr>
              <a:t>Bạn sẽ giải thích gì cho bệnh nhân?</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lstStyle/>
          <a:p>
            <a:r>
              <a:rPr lang="vi-VN" dirty="0">
                <a:solidFill>
                  <a:srgbClr val="FF0000"/>
                </a:solidFill>
                <a:latin typeface="Times New Roman" panose="02020603050405020304" pitchFamily="18" charset="0"/>
                <a:cs typeface="Times New Roman" panose="02020603050405020304" pitchFamily="18" charset="0"/>
              </a:rPr>
              <a:t>Chẩn đoán</a:t>
            </a:r>
          </a:p>
          <a:p>
            <a:r>
              <a:rPr lang="vi-VN" dirty="0">
                <a:solidFill>
                  <a:srgbClr val="FF0000"/>
                </a:solidFill>
                <a:latin typeface="Times New Roman" panose="02020603050405020304" pitchFamily="18" charset="0"/>
                <a:cs typeface="Times New Roman" panose="02020603050405020304" pitchFamily="18" charset="0"/>
              </a:rPr>
              <a:t>Kế hoạch điều trị: nội – ngoại</a:t>
            </a:r>
          </a:p>
          <a:p>
            <a:r>
              <a:rPr lang="vi-VN" dirty="0">
                <a:solidFill>
                  <a:srgbClr val="FF0000"/>
                </a:solidFill>
                <a:latin typeface="Times New Roman" panose="02020603050405020304" pitchFamily="18" charset="0"/>
                <a:cs typeface="Times New Roman" panose="02020603050405020304" pitchFamily="18" charset="0"/>
              </a:rPr>
              <a:t>Tư vấn chế độ ăn cho gia đình</a:t>
            </a:r>
          </a:p>
          <a:p>
            <a:r>
              <a:rPr lang="vi-VN" dirty="0">
                <a:solidFill>
                  <a:srgbClr val="FF0000"/>
                </a:solidFill>
                <a:latin typeface="Times New Roman" panose="02020603050405020304" pitchFamily="18" charset="0"/>
                <a:cs typeface="Times New Roman" panose="02020603050405020304" pitchFamily="18" charset="0"/>
              </a:rPr>
              <a:t>HC Down, tiên lượng lâu dài</a:t>
            </a:r>
          </a:p>
          <a:p>
            <a:r>
              <a:rPr lang="vi-VN">
                <a:solidFill>
                  <a:srgbClr val="FF0000"/>
                </a:solidFill>
                <a:latin typeface="Times New Roman" panose="02020603050405020304" pitchFamily="18" charset="0"/>
                <a:cs typeface="Times New Roman" panose="02020603050405020304" pitchFamily="18" charset="0"/>
              </a:rPr>
              <a:t>Mổ xong: giải thích kết quả cuộc mổ, tái khám khi nào, khi nào khám ngay</a:t>
            </a:r>
            <a:endParaRPr lang="vi-VN"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79480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cs typeface="Times New Roman" panose="02020603050405020304" pitchFamily="18" charset="0"/>
              </a:rPr>
              <a:t>Tiên lượng bệnh này như thế nào?</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lstStyle/>
          <a:p>
            <a:r>
              <a:rPr lang="vi-VN" dirty="0">
                <a:solidFill>
                  <a:srgbClr val="FF0000"/>
                </a:solidFill>
                <a:latin typeface="Times New Roman" panose="02020603050405020304" pitchFamily="18" charset="0"/>
                <a:cs typeface="Times New Roman" panose="02020603050405020304" pitchFamily="18" charset="0"/>
              </a:rPr>
              <a:t>Gần: nặng do VP nặng phải thở NCPAP chưa đáp ứng điều trị nằm viện dài ngày</a:t>
            </a:r>
          </a:p>
          <a:p>
            <a:r>
              <a:rPr lang="vi-VN" dirty="0">
                <a:solidFill>
                  <a:srgbClr val="FF0000"/>
                </a:solidFill>
                <a:latin typeface="Times New Roman" panose="02020603050405020304" pitchFamily="18" charset="0"/>
                <a:cs typeface="Times New Roman" panose="02020603050405020304" pitchFamily="18" charset="0"/>
              </a:rPr>
              <a:t>Xa: nếu chỉ TLT thì tiên lượng xa tốt vì mổ rất dễ tỷ lệ thành công cao và tỷ lệ BC thấp sẽ hết suy tim và TAP nhưng bé này sẽ xấu vì bé này Down =&gt; chậm phát triển tâm thần vận động thể chất, có thể kèm bất thường mm phổi nữa</a:t>
            </a:r>
          </a:p>
        </p:txBody>
      </p:sp>
    </p:spTree>
    <p:extLst>
      <p:ext uri="{BB962C8B-B14F-4D97-AF65-F5344CB8AC3E}">
        <p14:creationId xmlns:p14="http://schemas.microsoft.com/office/powerpoint/2010/main" val="3567195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0000"/>
                </a:solidFill>
                <a:latin typeface="Times New Roman" panose="02020603050405020304" pitchFamily="18" charset="0"/>
                <a:cs typeface="Times New Roman" panose="02020603050405020304" pitchFamily="18" charset="0"/>
              </a:rPr>
              <a:t>BỆNH SỬ</a:t>
            </a:r>
            <a:endParaRPr lang="vi-VN">
              <a:solidFill>
                <a:srgbClr val="FF000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3 </a:t>
            </a: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sốt</a:t>
            </a:r>
            <a:r>
              <a:rPr lang="en-US" dirty="0">
                <a:latin typeface="Times New Roman" panose="02020603050405020304" pitchFamily="18" charset="0"/>
                <a:cs typeface="Times New Roman" panose="02020603050405020304" pitchFamily="18" charset="0"/>
              </a:rPr>
              <a:t>, ho, </a:t>
            </a:r>
            <a:r>
              <a:rPr lang="en-US" dirty="0" err="1">
                <a:latin typeface="Times New Roman" panose="02020603050405020304" pitchFamily="18" charset="0"/>
                <a:cs typeface="Times New Roman" panose="02020603050405020304" pitchFamily="18" charset="0"/>
              </a:rPr>
              <a:t>thở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mệt</a:t>
            </a:r>
            <a:r>
              <a:rPr lang="en-US" dirty="0">
                <a:latin typeface="Times New Roman" panose="02020603050405020304" pitchFamily="18" charset="0"/>
                <a:cs typeface="Times New Roman" panose="02020603050405020304" pitchFamily="18" charset="0"/>
              </a:rPr>
              <a:t> --&gt; </a:t>
            </a:r>
            <a:r>
              <a:rPr lang="en-US" dirty="0" err="1">
                <a:latin typeface="Times New Roman" panose="02020603050405020304" pitchFamily="18" charset="0"/>
                <a:cs typeface="Times New Roman" panose="02020603050405020304" pitchFamily="18" charset="0"/>
              </a:rPr>
              <a:t>nhập</a:t>
            </a:r>
            <a:r>
              <a:rPr lang="en-US" dirty="0">
                <a:latin typeface="Times New Roman" panose="02020603050405020304" pitchFamily="18" charset="0"/>
                <a:cs typeface="Times New Roman" panose="02020603050405020304" pitchFamily="18" charset="0"/>
              </a:rPr>
              <a:t> BV </a:t>
            </a:r>
            <a:r>
              <a:rPr lang="en-US" dirty="0" err="1">
                <a:latin typeface="Times New Roman" panose="02020603050405020304" pitchFamily="18" charset="0"/>
                <a:cs typeface="Times New Roman" panose="02020603050405020304" pitchFamily="18" charset="0"/>
              </a:rPr>
              <a:t>Phạm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Thạch</a:t>
            </a:r>
            <a:r>
              <a:rPr lang="en-US" dirty="0">
                <a:latin typeface="Times New Roman" panose="02020603050405020304" pitchFamily="18" charset="0"/>
                <a:cs typeface="Times New Roman" panose="02020603050405020304" pitchFamily="18" charset="0"/>
              </a:rPr>
              <a:t> --&gt; </a:t>
            </a:r>
            <a:r>
              <a:rPr lang="en-US" dirty="0" err="1">
                <a:latin typeface="Times New Roman" panose="02020603050405020304" pitchFamily="18" charset="0"/>
                <a:cs typeface="Times New Roman" panose="02020603050405020304" pitchFamily="18" charset="0"/>
              </a:rPr>
              <a:t>chẩn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đoán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viêm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phổi</a:t>
            </a:r>
            <a:r>
              <a:rPr lang="en-US" dirty="0">
                <a:latin typeface="Times New Roman" panose="02020603050405020304" pitchFamily="18" charset="0"/>
                <a:cs typeface="Times New Roman" panose="02020603050405020304" pitchFamily="18" charset="0"/>
              </a:rPr>
              <a:t>-Tim </a:t>
            </a:r>
            <a:r>
              <a:rPr lang="en-US" dirty="0" err="1">
                <a:latin typeface="Times New Roman" panose="02020603050405020304" pitchFamily="18" charset="0"/>
                <a:cs typeface="Times New Roman" panose="02020603050405020304" pitchFamily="18" charset="0"/>
              </a:rPr>
              <a:t>bẩm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trị</a:t>
            </a:r>
            <a:r>
              <a:rPr lang="en-US" dirty="0">
                <a:latin typeface="Times New Roman" panose="02020603050405020304" pitchFamily="18" charset="0"/>
                <a:cs typeface="Times New Roman" panose="02020603050405020304" pitchFamily="18" charset="0"/>
              </a:rPr>
              <a:t> 20 </a:t>
            </a: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Rocephin, Clarithromycin --&gt; </a:t>
            </a:r>
            <a:r>
              <a:rPr lang="en-US" dirty="0" err="1">
                <a:latin typeface="Times New Roman" panose="02020603050405020304" pitchFamily="18" charset="0"/>
                <a:cs typeface="Times New Roman" panose="02020603050405020304" pitchFamily="18" charset="0"/>
              </a:rPr>
              <a:t>Meronem</a:t>
            </a:r>
            <a:r>
              <a:rPr lang="en-US" dirty="0">
                <a:latin typeface="Times New Roman" panose="02020603050405020304" pitchFamily="18" charset="0"/>
                <a:cs typeface="Times New Roman" panose="02020603050405020304" pitchFamily="18" charset="0"/>
              </a:rPr>
              <a:t>, Clindamycin, </a:t>
            </a:r>
            <a:r>
              <a:rPr lang="en-US" dirty="0" err="1">
                <a:latin typeface="Times New Roman" panose="02020603050405020304" pitchFamily="18" charset="0"/>
                <a:cs typeface="Times New Roman" panose="02020603050405020304" pitchFamily="18" charset="0"/>
              </a:rPr>
              <a:t>thở</a:t>
            </a:r>
            <a:r>
              <a:rPr lang="en-US" dirty="0">
                <a:latin typeface="Times New Roman" panose="02020603050405020304" pitchFamily="18" charset="0"/>
                <a:cs typeface="Times New Roman" panose="02020603050405020304" pitchFamily="18" charset="0"/>
              </a:rPr>
              <a:t> NCPAP --&gt; </a:t>
            </a:r>
            <a:r>
              <a:rPr lang="en-US" dirty="0" err="1">
                <a:latin typeface="Times New Roman" panose="02020603050405020304" pitchFamily="18" charset="0"/>
                <a:cs typeface="Times New Roman" panose="02020603050405020304" pitchFamily="18" charset="0"/>
              </a:rPr>
              <a:t>còn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hô</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hấp</a:t>
            </a:r>
            <a:r>
              <a:rPr lang="en-US" dirty="0">
                <a:latin typeface="Times New Roman" panose="02020603050405020304" pitchFamily="18" charset="0"/>
                <a:cs typeface="Times New Roman" panose="02020603050405020304" pitchFamily="18" charset="0"/>
              </a:rPr>
              <a:t> --&gt; </a:t>
            </a:r>
            <a:r>
              <a:rPr lang="en-US" dirty="0" err="1">
                <a:latin typeface="Times New Roman" panose="02020603050405020304" pitchFamily="18" charset="0"/>
                <a:cs typeface="Times New Roman" panose="02020603050405020304" pitchFamily="18" charset="0"/>
              </a:rPr>
              <a:t>chuyển</a:t>
            </a:r>
            <a:r>
              <a:rPr lang="en-US" dirty="0">
                <a:latin typeface="Times New Roman" panose="02020603050405020304" pitchFamily="18" charset="0"/>
                <a:cs typeface="Times New Roman" panose="02020603050405020304" pitchFamily="18" charset="0"/>
              </a:rPr>
              <a:t> BV </a:t>
            </a:r>
            <a:r>
              <a:rPr lang="en-US" dirty="0" err="1">
                <a:latin typeface="Times New Roman" panose="02020603050405020304" pitchFamily="18" charset="0"/>
                <a:cs typeface="Times New Roman" panose="02020603050405020304" pitchFamily="18" charset="0"/>
              </a:rPr>
              <a:t>Nhi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Đồng</a:t>
            </a:r>
            <a:r>
              <a:rPr lang="en-US" dirty="0">
                <a:latin typeface="Times New Roman" panose="02020603050405020304" pitchFamily="18" charset="0"/>
                <a:cs typeface="Times New Roman" panose="02020603050405020304" pitchFamily="18" charset="0"/>
              </a:rPr>
              <a:t> 1. </a:t>
            </a:r>
          </a:p>
          <a:p>
            <a:r>
              <a:rPr lang="en-US" dirty="0" err="1">
                <a:latin typeface="Times New Roman" panose="02020603050405020304" pitchFamily="18" charset="0"/>
                <a:cs typeface="Times New Roman" panose="02020603050405020304" pitchFamily="18" charset="0"/>
              </a:rPr>
              <a:t>Tiền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căn</a:t>
            </a:r>
            <a:r>
              <a:rPr lang="en-US" dirty="0">
                <a:latin typeface="Times New Roman" panose="02020603050405020304" pitchFamily="18" charset="0"/>
                <a:cs typeface="Times New Roman" panose="02020603050405020304" pitchFamily="18" charset="0"/>
              </a:rPr>
              <a:t>: Con 3/3. PARA 3003. </a:t>
            </a:r>
            <a:r>
              <a:rPr lang="en-US" dirty="0" err="1">
                <a:latin typeface="Times New Roman" panose="02020603050405020304" pitchFamily="18" charset="0"/>
                <a:cs typeface="Times New Roman" panose="02020603050405020304" pitchFamily="18" charset="0"/>
              </a:rPr>
              <a:t>Sinh</a:t>
            </a:r>
            <a:r>
              <a:rPr lang="en-US" dirty="0">
                <a:latin typeface="Times New Roman" panose="02020603050405020304" pitchFamily="18" charset="0"/>
                <a:cs typeface="Times New Roman" panose="02020603050405020304" pitchFamily="18" charset="0"/>
              </a:rPr>
              <a:t> non 33 </a:t>
            </a:r>
            <a:r>
              <a:rPr lang="en-US" dirty="0" err="1">
                <a:latin typeface="Times New Roman" panose="02020603050405020304" pitchFamily="18" charset="0"/>
                <a:cs typeface="Times New Roman" panose="02020603050405020304" pitchFamily="18" charset="0"/>
              </a:rPr>
              <a:t>tuần</a:t>
            </a:r>
            <a:r>
              <a:rPr lang="en-US" dirty="0">
                <a:latin typeface="Times New Roman" panose="02020603050405020304" pitchFamily="18" charset="0"/>
                <a:cs typeface="Times New Roman" panose="02020603050405020304" pitchFamily="18" charset="0"/>
              </a:rPr>
              <a:t>. CNLS 2,5 kg. </a:t>
            </a:r>
            <a:r>
              <a:rPr lang="en-US" dirty="0" err="1">
                <a:latin typeface="Times New Roman" panose="02020603050405020304" pitchFamily="18" charset="0"/>
                <a:cs typeface="Times New Roman" panose="02020603050405020304" pitchFamily="18" charset="0"/>
              </a:rPr>
              <a:t>Biết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lật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chưa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ngồi</a:t>
            </a:r>
            <a:r>
              <a:rPr lang="vi-VN" dirty="0">
                <a:latin typeface="Times New Roman" panose="02020603050405020304" pitchFamily="18" charset="0"/>
                <a:cs typeface="Times New Roman" panose="02020603050405020304" pitchFamily="18" charset="0"/>
              </a:rPr>
              <a:t> =&gt; chậm</a:t>
            </a:r>
            <a:endParaRPr lang="en-US" dirty="0">
              <a:latin typeface="Times New Roman" panose="02020603050405020304" pitchFamily="18" charset="0"/>
              <a:cs typeface="Times New Roman" panose="02020603050405020304" pitchFamily="18" charset="0"/>
            </a:endParaRPr>
          </a:p>
          <a:p>
            <a:endParaRPr lang="vi-VN" dirty="0"/>
          </a:p>
        </p:txBody>
      </p:sp>
    </p:spTree>
    <p:extLst>
      <p:ext uri="{BB962C8B-B14F-4D97-AF65-F5344CB8AC3E}">
        <p14:creationId xmlns:p14="http://schemas.microsoft.com/office/powerpoint/2010/main" val="18211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0055"/>
            <a:ext cx="10515600" cy="2195945"/>
          </a:xfrm>
        </p:spPr>
        <p:txBody>
          <a:bodyPr/>
          <a:lstStyle/>
          <a:p>
            <a:r>
              <a:rPr lang="en-US" altLang="en-US">
                <a:solidFill>
                  <a:srgbClr val="FF0000"/>
                </a:solidFill>
                <a:latin typeface="Times New Roman" panose="02020603050405020304" pitchFamily="18" charset="0"/>
                <a:cs typeface="Times New Roman" panose="02020603050405020304" pitchFamily="18" charset="0"/>
              </a:rPr>
              <a:t>Hỏi thêm gì trong phần bệnh sử?</a:t>
            </a:r>
          </a:p>
        </p:txBody>
      </p:sp>
      <p:sp>
        <p:nvSpPr>
          <p:cNvPr id="3" name="Content Placeholder 2"/>
          <p:cNvSpPr>
            <a:spLocks noGrp="1"/>
          </p:cNvSpPr>
          <p:nvPr>
            <p:ph idx="1"/>
          </p:nvPr>
        </p:nvSpPr>
        <p:spPr>
          <a:xfrm>
            <a:off x="838200" y="2715491"/>
            <a:ext cx="10515600" cy="3461472"/>
          </a:xfrm>
        </p:spPr>
        <p:txBody>
          <a:bodyPr>
            <a:normAutofit lnSpcReduction="10000"/>
          </a:bodyPr>
          <a:lstStyle/>
          <a:p>
            <a:r>
              <a:rPr lang="en-US" dirty="0" err="1"/>
              <a:t>Sốt</a:t>
            </a:r>
            <a:r>
              <a:rPr lang="en-US" dirty="0"/>
              <a:t>: bao </a:t>
            </a:r>
            <a:r>
              <a:rPr lang="en-US" dirty="0" err="1"/>
              <a:t>nhiêu</a:t>
            </a:r>
            <a:r>
              <a:rPr lang="en-US" dirty="0"/>
              <a:t> </a:t>
            </a:r>
            <a:r>
              <a:rPr lang="en-US" dirty="0" err="1"/>
              <a:t>cơn</a:t>
            </a:r>
            <a:r>
              <a:rPr lang="en-US" dirty="0"/>
              <a:t>, </a:t>
            </a:r>
            <a:r>
              <a:rPr lang="en-US" dirty="0" err="1"/>
              <a:t>cao</a:t>
            </a:r>
            <a:r>
              <a:rPr lang="en-US" dirty="0"/>
              <a:t> </a:t>
            </a:r>
            <a:r>
              <a:rPr lang="en-US" dirty="0" err="1"/>
              <a:t>nhất</a:t>
            </a:r>
            <a:r>
              <a:rPr lang="en-US" dirty="0"/>
              <a:t> bn </a:t>
            </a:r>
            <a:r>
              <a:rPr lang="en-US" dirty="0" err="1"/>
              <a:t>độ</a:t>
            </a:r>
            <a:r>
              <a:rPr lang="en-US" dirty="0"/>
              <a:t>, </a:t>
            </a:r>
            <a:r>
              <a:rPr lang="en-US" dirty="0" err="1"/>
              <a:t>có</a:t>
            </a:r>
            <a:r>
              <a:rPr lang="en-US" dirty="0"/>
              <a:t> </a:t>
            </a:r>
            <a:r>
              <a:rPr lang="en-US" dirty="0" err="1"/>
              <a:t>uống</a:t>
            </a:r>
            <a:r>
              <a:rPr lang="en-US" dirty="0"/>
              <a:t> </a:t>
            </a:r>
            <a:r>
              <a:rPr lang="en-US" dirty="0" err="1"/>
              <a:t>hạ</a:t>
            </a:r>
            <a:r>
              <a:rPr lang="en-US" dirty="0"/>
              <a:t> </a:t>
            </a:r>
            <a:r>
              <a:rPr lang="en-US" dirty="0" err="1"/>
              <a:t>sốt</a:t>
            </a:r>
            <a:r>
              <a:rPr lang="en-US" dirty="0"/>
              <a:t>, </a:t>
            </a:r>
            <a:r>
              <a:rPr lang="en-US" dirty="0" err="1"/>
              <a:t>đáp</a:t>
            </a:r>
            <a:r>
              <a:rPr lang="en-US" dirty="0"/>
              <a:t> </a:t>
            </a:r>
            <a:r>
              <a:rPr lang="en-US" dirty="0" err="1"/>
              <a:t>ứng</a:t>
            </a:r>
            <a:r>
              <a:rPr lang="en-US" dirty="0"/>
              <a:t> ko?</a:t>
            </a:r>
          </a:p>
          <a:p>
            <a:r>
              <a:rPr lang="en-US" dirty="0" err="1"/>
              <a:t>Thở</a:t>
            </a:r>
            <a:r>
              <a:rPr lang="en-US" dirty="0"/>
              <a:t> </a:t>
            </a:r>
            <a:r>
              <a:rPr lang="en-US" dirty="0" err="1"/>
              <a:t>có</a:t>
            </a:r>
            <a:r>
              <a:rPr lang="en-US" dirty="0"/>
              <a:t> </a:t>
            </a:r>
            <a:r>
              <a:rPr lang="en-US" dirty="0" err="1"/>
              <a:t>khò</a:t>
            </a:r>
            <a:r>
              <a:rPr lang="en-US" dirty="0"/>
              <a:t> </a:t>
            </a:r>
            <a:r>
              <a:rPr lang="en-US" dirty="0" err="1"/>
              <a:t>khè</a:t>
            </a:r>
            <a:r>
              <a:rPr lang="en-US" dirty="0"/>
              <a:t>, co </a:t>
            </a:r>
            <a:r>
              <a:rPr lang="en-US" dirty="0" err="1"/>
              <a:t>lõm</a:t>
            </a:r>
            <a:r>
              <a:rPr lang="en-US" dirty="0"/>
              <a:t> </a:t>
            </a:r>
            <a:r>
              <a:rPr lang="en-US" dirty="0" err="1"/>
              <a:t>không</a:t>
            </a:r>
            <a:r>
              <a:rPr lang="en-US" dirty="0"/>
              <a:t>, </a:t>
            </a:r>
            <a:r>
              <a:rPr lang="en-US" dirty="0" err="1"/>
              <a:t>nhanh</a:t>
            </a:r>
            <a:r>
              <a:rPr lang="en-US" dirty="0"/>
              <a:t> </a:t>
            </a:r>
            <a:r>
              <a:rPr lang="en-US" dirty="0" err="1"/>
              <a:t>không</a:t>
            </a:r>
            <a:r>
              <a:rPr lang="en-US" dirty="0"/>
              <a:t>?</a:t>
            </a:r>
          </a:p>
          <a:p>
            <a:r>
              <a:rPr lang="en-US" dirty="0" err="1"/>
              <a:t>Tiêu</a:t>
            </a:r>
            <a:r>
              <a:rPr lang="en-US" dirty="0"/>
              <a:t> </a:t>
            </a:r>
            <a:r>
              <a:rPr lang="en-US" dirty="0" err="1"/>
              <a:t>chảy</a:t>
            </a:r>
            <a:r>
              <a:rPr lang="en-US" dirty="0"/>
              <a:t>, ban da,…</a:t>
            </a:r>
          </a:p>
          <a:p>
            <a:r>
              <a:rPr lang="en-US" dirty="0" err="1"/>
              <a:t>Có</a:t>
            </a:r>
            <a:r>
              <a:rPr lang="en-US" dirty="0"/>
              <a:t> </a:t>
            </a:r>
            <a:r>
              <a:rPr lang="en-US" dirty="0" err="1"/>
              <a:t>tím</a:t>
            </a:r>
            <a:r>
              <a:rPr lang="en-US" dirty="0"/>
              <a:t> hay </a:t>
            </a:r>
            <a:r>
              <a:rPr lang="en-US" dirty="0" err="1"/>
              <a:t>không</a:t>
            </a:r>
            <a:r>
              <a:rPr lang="en-US" dirty="0"/>
              <a:t>? </a:t>
            </a:r>
            <a:r>
              <a:rPr lang="en-US" dirty="0" err="1"/>
              <a:t>Lúc</a:t>
            </a:r>
            <a:r>
              <a:rPr lang="en-US" dirty="0"/>
              <a:t> </a:t>
            </a:r>
            <a:r>
              <a:rPr lang="en-US" dirty="0" err="1"/>
              <a:t>nghỉ</a:t>
            </a:r>
            <a:r>
              <a:rPr lang="en-US" dirty="0"/>
              <a:t> hay </a:t>
            </a:r>
            <a:r>
              <a:rPr lang="en-US" dirty="0" err="1"/>
              <a:t>lúc</a:t>
            </a:r>
            <a:r>
              <a:rPr lang="en-US" dirty="0"/>
              <a:t> </a:t>
            </a:r>
            <a:r>
              <a:rPr lang="en-US" dirty="0" err="1"/>
              <a:t>khóc</a:t>
            </a:r>
            <a:r>
              <a:rPr lang="en-US" dirty="0"/>
              <a:t>/</a:t>
            </a:r>
            <a:r>
              <a:rPr lang="en-US" dirty="0" err="1"/>
              <a:t>bú</a:t>
            </a:r>
            <a:r>
              <a:rPr lang="en-US" dirty="0"/>
              <a:t>?</a:t>
            </a:r>
          </a:p>
          <a:p>
            <a:r>
              <a:rPr lang="en-US" dirty="0" err="1"/>
              <a:t>Điều</a:t>
            </a:r>
            <a:r>
              <a:rPr lang="en-US" dirty="0"/>
              <a:t> </a:t>
            </a:r>
            <a:r>
              <a:rPr lang="en-US" dirty="0" err="1"/>
              <a:t>trị</a:t>
            </a:r>
            <a:r>
              <a:rPr lang="en-US" dirty="0"/>
              <a:t> </a:t>
            </a:r>
            <a:r>
              <a:rPr lang="en-US" dirty="0" err="1"/>
              <a:t>tuyến</a:t>
            </a:r>
            <a:r>
              <a:rPr lang="en-US" dirty="0"/>
              <a:t> </a:t>
            </a:r>
            <a:r>
              <a:rPr lang="en-US" dirty="0" err="1"/>
              <a:t>trước</a:t>
            </a:r>
            <a:r>
              <a:rPr lang="en-US" dirty="0"/>
              <a:t> </a:t>
            </a:r>
            <a:r>
              <a:rPr lang="en-US" dirty="0" err="1"/>
              <a:t>có</a:t>
            </a:r>
            <a:r>
              <a:rPr lang="en-US" dirty="0"/>
              <a:t> </a:t>
            </a:r>
            <a:r>
              <a:rPr lang="en-US" dirty="0" err="1"/>
              <a:t>đỡ</a:t>
            </a:r>
            <a:r>
              <a:rPr lang="en-US" dirty="0"/>
              <a:t> </a:t>
            </a:r>
            <a:r>
              <a:rPr lang="en-US" dirty="0" err="1"/>
              <a:t>không</a:t>
            </a:r>
            <a:r>
              <a:rPr lang="en-US" dirty="0"/>
              <a:t>? </a:t>
            </a:r>
            <a:r>
              <a:rPr lang="en-US" dirty="0" err="1"/>
              <a:t>Có</a:t>
            </a:r>
            <a:r>
              <a:rPr lang="en-US" dirty="0"/>
              <a:t> </a:t>
            </a:r>
            <a:r>
              <a:rPr lang="en-US" dirty="0" err="1"/>
              <a:t>thêm</a:t>
            </a:r>
            <a:r>
              <a:rPr lang="en-US" dirty="0"/>
              <a:t> </a:t>
            </a:r>
            <a:r>
              <a:rPr lang="en-US" dirty="0" err="1"/>
              <a:t>triệu</a:t>
            </a:r>
            <a:r>
              <a:rPr lang="en-US" dirty="0"/>
              <a:t> </a:t>
            </a:r>
            <a:r>
              <a:rPr lang="en-US" dirty="0" err="1"/>
              <a:t>chứng</a:t>
            </a:r>
            <a:r>
              <a:rPr lang="en-US" dirty="0"/>
              <a:t> </a:t>
            </a:r>
            <a:r>
              <a:rPr lang="en-US" dirty="0" err="1"/>
              <a:t>gì</a:t>
            </a:r>
            <a:r>
              <a:rPr lang="en-US" dirty="0"/>
              <a:t> </a:t>
            </a:r>
            <a:r>
              <a:rPr lang="en-US" dirty="0" err="1"/>
              <a:t>mới</a:t>
            </a:r>
            <a:r>
              <a:rPr lang="en-US" dirty="0"/>
              <a:t> </a:t>
            </a:r>
            <a:r>
              <a:rPr lang="en-US" dirty="0" err="1"/>
              <a:t>không</a:t>
            </a:r>
            <a:r>
              <a:rPr lang="en-US" dirty="0"/>
              <a:t>?</a:t>
            </a:r>
          </a:p>
          <a:p>
            <a:r>
              <a:rPr lang="en-US" dirty="0"/>
              <a:t>BS </a:t>
            </a:r>
            <a:r>
              <a:rPr lang="en-US" dirty="0" err="1"/>
              <a:t>có</a:t>
            </a:r>
            <a:r>
              <a:rPr lang="en-US" dirty="0"/>
              <a:t> </a:t>
            </a:r>
            <a:r>
              <a:rPr lang="en-US" dirty="0" err="1"/>
              <a:t>nói</a:t>
            </a:r>
            <a:r>
              <a:rPr lang="en-US" dirty="0"/>
              <a:t> </a:t>
            </a:r>
            <a:r>
              <a:rPr lang="en-US" dirty="0" err="1"/>
              <a:t>tật</a:t>
            </a:r>
            <a:r>
              <a:rPr lang="en-US" dirty="0"/>
              <a:t> TBS </a:t>
            </a:r>
            <a:r>
              <a:rPr lang="en-US" dirty="0" err="1"/>
              <a:t>là</a:t>
            </a:r>
            <a:r>
              <a:rPr lang="en-US" dirty="0"/>
              <a:t> </a:t>
            </a:r>
            <a:r>
              <a:rPr lang="en-US" dirty="0" err="1"/>
              <a:t>gì</a:t>
            </a:r>
            <a:r>
              <a:rPr lang="en-US" dirty="0"/>
              <a:t> </a:t>
            </a:r>
            <a:r>
              <a:rPr lang="en-US" dirty="0" err="1"/>
              <a:t>không</a:t>
            </a:r>
            <a:r>
              <a:rPr lang="en-US" dirty="0"/>
              <a:t>?</a:t>
            </a:r>
          </a:p>
          <a:p>
            <a:r>
              <a:rPr lang="en-US" dirty="0"/>
              <a:t>CC, CN </a:t>
            </a:r>
            <a:r>
              <a:rPr lang="en-US" dirty="0" err="1"/>
              <a:t>hiện</a:t>
            </a:r>
            <a:r>
              <a:rPr lang="en-US" dirty="0"/>
              <a:t> </a:t>
            </a:r>
            <a:r>
              <a:rPr lang="en-US" dirty="0" err="1"/>
              <a:t>tại</a:t>
            </a:r>
            <a:endParaRPr lang="en-US" dirty="0"/>
          </a:p>
          <a:p>
            <a:endParaRPr lang="vi-VN" dirty="0"/>
          </a:p>
        </p:txBody>
      </p:sp>
    </p:spTree>
    <p:extLst>
      <p:ext uri="{BB962C8B-B14F-4D97-AF65-F5344CB8AC3E}">
        <p14:creationId xmlns:p14="http://schemas.microsoft.com/office/powerpoint/2010/main" val="302260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cs typeface="Times New Roman" panose="02020603050405020304" pitchFamily="18" charset="0"/>
              </a:rPr>
              <a:t>Hỏi thêm gì trong phần tiền căn?</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Thai </a:t>
            </a:r>
            <a:r>
              <a:rPr lang="en-US" dirty="0" err="1">
                <a:latin typeface="Times New Roman" panose="02020603050405020304" pitchFamily="18" charset="0"/>
                <a:cs typeface="Times New Roman" panose="02020603050405020304" pitchFamily="18" charset="0"/>
              </a:rPr>
              <a:t>kỳ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mắc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bệnh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chẩn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đoán</a:t>
            </a:r>
            <a:r>
              <a:rPr lang="en-US" dirty="0">
                <a:latin typeface="Times New Roman" panose="02020603050405020304" pitchFamily="18" charset="0"/>
                <a:cs typeface="Times New Roman" panose="02020603050405020304" pitchFamily="18" charset="0"/>
              </a:rPr>
              <a:t> TBS </a:t>
            </a:r>
            <a:r>
              <a:rPr lang="en-US" dirty="0" err="1">
                <a:latin typeface="Times New Roman" panose="02020603050405020304" pitchFamily="18" charset="0"/>
                <a:cs typeface="Times New Roman" panose="02020603050405020304" pitchFamily="18" charset="0"/>
              </a:rPr>
              <a:t>chưa</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do </a:t>
            </a:r>
            <a:r>
              <a:rPr lang="en-US" dirty="0" err="1">
                <a:latin typeface="Times New Roman" panose="02020603050405020304" pitchFamily="18" charset="0"/>
                <a:cs typeface="Times New Roman" panose="02020603050405020304" pitchFamily="18" charset="0"/>
              </a:rPr>
              <a:t>sanh</a:t>
            </a:r>
            <a:r>
              <a:rPr lang="en-US" dirty="0">
                <a:latin typeface="Times New Roman" panose="02020603050405020304" pitchFamily="18" charset="0"/>
                <a:cs typeface="Times New Roman" panose="02020603050405020304" pitchFamily="18" charset="0"/>
              </a:rPr>
              <a:t> non? </a:t>
            </a:r>
            <a:r>
              <a:rPr lang="en-US" dirty="0" err="1">
                <a:latin typeface="Times New Roman" panose="02020603050405020304" pitchFamily="18" charset="0"/>
                <a:cs typeface="Times New Roman" panose="02020603050405020304" pitchFamily="18" charset="0"/>
              </a:rPr>
              <a:t>Nằm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viện</a:t>
            </a:r>
            <a:r>
              <a:rPr lang="en-US" dirty="0">
                <a:latin typeface="Times New Roman" panose="02020603050405020304" pitchFamily="18" charset="0"/>
                <a:cs typeface="Times New Roman" panose="02020603050405020304" pitchFamily="18" charset="0"/>
              </a:rPr>
              <a:t> bao </a:t>
            </a:r>
            <a:r>
              <a:rPr lang="en-US" dirty="0" err="1">
                <a:latin typeface="Times New Roman" panose="02020603050405020304" pitchFamily="18" charset="0"/>
                <a:cs typeface="Times New Roman" panose="02020603050405020304" pitchFamily="18" charset="0"/>
              </a:rPr>
              <a:t>nhiêu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nằm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dưỡng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máy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chiếu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đèn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Chủng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ngừa</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Dinh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dưỡng</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Dị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ứng</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Đã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những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bệnh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chưa</a:t>
            </a:r>
            <a:r>
              <a:rPr lang="en-US" dirty="0">
                <a:latin typeface="Times New Roman" panose="02020603050405020304" pitchFamily="18" charset="0"/>
                <a:cs typeface="Times New Roman" panose="02020603050405020304" pitchFamily="18" charset="0"/>
              </a:rPr>
              <a:t>?</a:t>
            </a:r>
            <a:endParaRPr lang="vi-VN"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Vã mồ hôi khi bú, thở co lõm từ sau sinh, nhập viện 2 lần vì viêm phổi, bú kém, bú lâu, vã mồ hôi toàn thân khi bú.</a:t>
            </a:r>
          </a:p>
          <a:p>
            <a:r>
              <a:rPr lang="vi-VN" dirty="0">
                <a:latin typeface="Times New Roman" panose="02020603050405020304" pitchFamily="18" charset="0"/>
                <a:cs typeface="Times New Roman" panose="02020603050405020304" pitchFamily="18" charset="0"/>
              </a:rPr>
              <a:t>Tiền căn gia đình: lao HIV</a:t>
            </a:r>
            <a:endParaRPr lang="en-US" dirty="0">
              <a:latin typeface="Times New Roman" panose="02020603050405020304" pitchFamily="18" charset="0"/>
              <a:cs typeface="Times New Roman" panose="02020603050405020304" pitchFamily="18" charset="0"/>
            </a:endParaRPr>
          </a:p>
          <a:p>
            <a:endParaRPr lang="vi-V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352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cs typeface="Times New Roman" panose="02020603050405020304" pitchFamily="18" charset="0"/>
              </a:rPr>
              <a:t>Tình trạng lúc nhập viện</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lstStyle/>
          <a:p>
            <a:r>
              <a:rPr lang="vi-VN">
                <a:latin typeface="Times New Roman" panose="02020603050405020304" pitchFamily="18" charset="0"/>
                <a:cs typeface="Times New Roman" panose="02020603050405020304" pitchFamily="18" charset="0"/>
              </a:rPr>
              <a:t>Cân nặng: 6,3 kg. Chiều cao: 61 cm. Nhiệt độ 38 độ C </a:t>
            </a:r>
          </a:p>
          <a:p>
            <a:r>
              <a:rPr lang="vi-VN">
                <a:latin typeface="Times New Roman" panose="02020603050405020304" pitchFamily="18" charset="0"/>
                <a:cs typeface="Times New Roman" panose="02020603050405020304" pitchFamily="18" charset="0"/>
              </a:rPr>
              <a:t>Em đừ. Môi hồng/NCPAP. SpO2 = 97%. Chi ấm. Mạch quay rõ.</a:t>
            </a:r>
          </a:p>
          <a:p>
            <a:r>
              <a:rPr lang="vi-VN">
                <a:latin typeface="Times New Roman" panose="02020603050405020304" pitchFamily="18" charset="0"/>
                <a:cs typeface="Times New Roman" panose="02020603050405020304" pitchFamily="18" charset="0"/>
              </a:rPr>
              <a:t>Tim đều rõ 170 l/p. S/S 3/6 ls IV bờ (T) xương ức. </a:t>
            </a:r>
          </a:p>
          <a:p>
            <a:r>
              <a:rPr lang="vi-VN">
                <a:latin typeface="Times New Roman" panose="02020603050405020304" pitchFamily="18" charset="0"/>
                <a:cs typeface="Times New Roman" panose="02020603050405020304" pitchFamily="18" charset="0"/>
              </a:rPr>
              <a:t>Phổi ran ẩm, ngáy. Thở co lõm 52 lần/phút. </a:t>
            </a:r>
          </a:p>
          <a:p>
            <a:r>
              <a:rPr lang="vi-VN">
                <a:latin typeface="Times New Roman" panose="02020603050405020304" pitchFamily="18" charset="0"/>
                <a:cs typeface="Times New Roman" panose="02020603050405020304" pitchFamily="18" charset="0"/>
              </a:rPr>
              <a:t>Bụng mềm. Gan 2 cm HSP. Lách không sờ chạm.</a:t>
            </a:r>
          </a:p>
          <a:p>
            <a:r>
              <a:rPr lang="vi-VN">
                <a:latin typeface="Times New Roman" panose="02020603050405020304" pitchFamily="18" charset="0"/>
                <a:cs typeface="Times New Roman" panose="02020603050405020304" pitchFamily="18" charset="0"/>
              </a:rPr>
              <a:t>Thóp phẳng. </a:t>
            </a:r>
          </a:p>
        </p:txBody>
      </p:sp>
    </p:spTree>
    <p:extLst>
      <p:ext uri="{BB962C8B-B14F-4D97-AF65-F5344CB8AC3E}">
        <p14:creationId xmlns:p14="http://schemas.microsoft.com/office/powerpoint/2010/main" val="4272571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solidFill>
                  <a:srgbClr val="FF0000"/>
                </a:solidFill>
                <a:cs typeface="Times New Roman" panose="02020603050405020304" pitchFamily="18" charset="0"/>
              </a:rPr>
              <a:t>Khám lâm sàng tìm thêm gì? </a:t>
            </a:r>
            <a:br>
              <a:rPr lang="vi-VN">
                <a:solidFill>
                  <a:srgbClr val="FF0000"/>
                </a:solidFill>
                <a:cs typeface="Times New Roman" panose="02020603050405020304" pitchFamily="18" charset="0"/>
              </a:rPr>
            </a:br>
            <a:endParaRPr lang="vi-VN"/>
          </a:p>
        </p:txBody>
      </p:sp>
      <p:sp>
        <p:nvSpPr>
          <p:cNvPr id="3" name="Content Placeholder 2"/>
          <p:cNvSpPr>
            <a:spLocks noGrp="1"/>
          </p:cNvSpPr>
          <p:nvPr>
            <p:ph idx="1"/>
          </p:nvPr>
        </p:nvSpPr>
        <p:spPr/>
        <p:txBody>
          <a:bodyPr>
            <a:normAutofit fontScale="62500" lnSpcReduction="20000"/>
          </a:bodyPr>
          <a:lstStyle/>
          <a:p>
            <a:r>
              <a:rPr lang="en-US" dirty="0" err="1">
                <a:latin typeface="Times New Roman" panose="02020603050405020304" pitchFamily="18" charset="0"/>
                <a:cs typeface="Times New Roman" panose="02020603050405020304" pitchFamily="18" charset="0"/>
              </a:rPr>
              <a:t>Dị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vi-VN" dirty="0">
                <a:latin typeface="Times New Roman" panose="02020603050405020304" pitchFamily="18" charset="0"/>
                <a:cs typeface="Times New Roman" panose="02020603050405020304" pitchFamily="18" charset="0"/>
              </a:rPr>
              <a:t>: kiểu hình Down, Rubella bẩm sinh, Patau, Edward, Degorge,...</a:t>
            </a:r>
          </a:p>
          <a:p>
            <a:r>
              <a:rPr lang="vi-VN" dirty="0">
                <a:latin typeface="Times New Roman" panose="02020603050405020304" pitchFamily="18" charset="0"/>
                <a:cs typeface="Times New Roman" panose="02020603050405020304" pitchFamily="18" charset="0"/>
              </a:rPr>
              <a:t>Bé này kiểu hình Down: lưỡi to, thè ra ngoài, mắt xếch, tai nhỏ, cổ ngắn, mũi tẹt, ngón ngắn, tay chân ngắn, tay rãnh khỉ, chậm phát triển</a:t>
            </a:r>
          </a:p>
          <a:p>
            <a:r>
              <a:rPr lang="vi-VN" dirty="0">
                <a:latin typeface="Times New Roman" panose="02020603050405020304" pitchFamily="18" charset="0"/>
                <a:cs typeface="Times New Roman" panose="02020603050405020304" pitchFamily="18" charset="0"/>
              </a:rPr>
              <a:t>CRT</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Vị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thước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mỏm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tim</a:t>
            </a:r>
            <a:r>
              <a:rPr lang="en-US" dirty="0">
                <a:latin typeface="Times New Roman" panose="02020603050405020304" pitchFamily="18" charset="0"/>
                <a:cs typeface="Times New Roman" panose="02020603050405020304" pitchFamily="18" charset="0"/>
              </a:rPr>
              <a:t>, ổ </a:t>
            </a:r>
            <a:r>
              <a:rPr lang="en-US" dirty="0" err="1">
                <a:latin typeface="Times New Roman" panose="02020603050405020304" pitchFamily="18" charset="0"/>
                <a:cs typeface="Times New Roman" panose="02020603050405020304" pitchFamily="18" charset="0"/>
              </a:rPr>
              <a:t>đập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thường</a:t>
            </a:r>
            <a:r>
              <a:rPr lang="vi-VN" dirty="0">
                <a:latin typeface="Times New Roman" panose="02020603050405020304" pitchFamily="18" charset="0"/>
                <a:cs typeface="Times New Roman" panose="02020603050405020304" pitchFamily="18" charset="0"/>
              </a:rPr>
              <a:t>, tiếng tim, âm thổi</a:t>
            </a:r>
          </a:p>
          <a:p>
            <a:r>
              <a:rPr lang="vi-VN" dirty="0">
                <a:latin typeface="Times New Roman" panose="02020603050405020304" pitchFamily="18" charset="0"/>
                <a:cs typeface="Times New Roman" panose="02020603050405020304" pitchFamily="18" charset="0"/>
              </a:rPr>
              <a:t>Khám xem có hẹp quy đầu ko =&gt; NTT?</a:t>
            </a:r>
          </a:p>
          <a:p>
            <a:r>
              <a:rPr lang="vi-VN" dirty="0">
                <a:latin typeface="Times New Roman" panose="02020603050405020304" pitchFamily="18" charset="0"/>
                <a:cs typeface="Times New Roman" panose="02020603050405020304" pitchFamily="18" charset="0"/>
              </a:rPr>
              <a:t>Dấu Hardzer</a:t>
            </a:r>
            <a:endParaRPr lang="en-US" dirty="0">
              <a:latin typeface="Times New Roman" panose="02020603050405020304" pitchFamily="18" charset="0"/>
              <a:cs typeface="Times New Roman" panose="02020603050405020304" pitchFamily="18" charset="0"/>
            </a:endParaRPr>
          </a:p>
          <a:p>
            <a:pPr marL="0" indent="0">
              <a:buNone/>
            </a:pPr>
            <a:r>
              <a:rPr lang="vi-VN" dirty="0">
                <a:solidFill>
                  <a:srgbClr val="FF0000"/>
                </a:solidFill>
                <a:latin typeface="Times New Roman" panose="02020603050405020304" pitchFamily="18" charset="0"/>
                <a:cs typeface="Times New Roman" panose="02020603050405020304" pitchFamily="18" charset="0"/>
              </a:rPr>
              <a:t>CHỊ CUNG CẤP</a:t>
            </a:r>
          </a:p>
          <a:p>
            <a:r>
              <a:rPr lang="vi-VN" dirty="0">
                <a:solidFill>
                  <a:srgbClr val="FF0000"/>
                </a:solidFill>
                <a:latin typeface="Times New Roman" panose="02020603050405020304" pitchFamily="18" charset="0"/>
                <a:cs typeface="Times New Roman" panose="02020603050405020304" pitchFamily="18" charset="0"/>
              </a:rPr>
              <a:t>Hội chứng Down</a:t>
            </a:r>
          </a:p>
          <a:p>
            <a:r>
              <a:rPr lang="vi-VN" dirty="0">
                <a:solidFill>
                  <a:srgbClr val="FF0000"/>
                </a:solidFill>
                <a:latin typeface="Times New Roman" panose="02020603050405020304" pitchFamily="18" charset="0"/>
                <a:cs typeface="Times New Roman" panose="02020603050405020304" pitchFamily="18" charset="0"/>
              </a:rPr>
              <a:t>T2 mạnh</a:t>
            </a:r>
          </a:p>
          <a:p>
            <a:r>
              <a:rPr lang="vi-VN" dirty="0">
                <a:solidFill>
                  <a:srgbClr val="FF0000"/>
                </a:solidFill>
                <a:latin typeface="Times New Roman" panose="02020603050405020304" pitchFamily="18" charset="0"/>
                <a:cs typeface="Times New Roman" panose="02020603050405020304" pitchFamily="18" charset="0"/>
              </a:rPr>
              <a:t>Mỏm tim KLS 6 ngoài ĐTĐT 1 cm</a:t>
            </a:r>
          </a:p>
          <a:p>
            <a:r>
              <a:rPr lang="vi-VN" dirty="0">
                <a:solidFill>
                  <a:srgbClr val="FF0000"/>
                </a:solidFill>
                <a:latin typeface="Times New Roman" panose="02020603050405020304" pitchFamily="18" charset="0"/>
                <a:cs typeface="Times New Roman" panose="02020603050405020304" pitchFamily="18" charset="0"/>
              </a:rPr>
              <a:t>Hardzer (+)</a:t>
            </a:r>
          </a:p>
          <a:p>
            <a:r>
              <a:rPr lang="vi-VN" dirty="0">
                <a:solidFill>
                  <a:srgbClr val="FF0000"/>
                </a:solidFill>
                <a:latin typeface="Times New Roman" panose="02020603050405020304" pitchFamily="18" charset="0"/>
                <a:cs typeface="Times New Roman" panose="02020603050405020304" pitchFamily="18" charset="0"/>
              </a:rPr>
              <a:t>Không phù</a:t>
            </a:r>
          </a:p>
          <a:p>
            <a:r>
              <a:rPr lang="vi-VN" dirty="0">
                <a:solidFill>
                  <a:srgbClr val="FF0000"/>
                </a:solidFill>
                <a:latin typeface="Times New Roman" panose="02020603050405020304" pitchFamily="18" charset="0"/>
                <a:cs typeface="Times New Roman" panose="02020603050405020304" pitchFamily="18" charset="0"/>
              </a:rPr>
              <a:t>Ban da</a:t>
            </a:r>
          </a:p>
        </p:txBody>
      </p:sp>
    </p:spTree>
    <p:extLst>
      <p:ext uri="{BB962C8B-B14F-4D97-AF65-F5344CB8AC3E}">
        <p14:creationId xmlns:p14="http://schemas.microsoft.com/office/powerpoint/2010/main" val="1201176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0000"/>
                </a:solidFill>
              </a:rPr>
              <a:t>Đặt vấn đề?</a:t>
            </a:r>
            <a:endParaRPr lang="vi-VN">
              <a:solidFill>
                <a:srgbClr val="FF0000"/>
              </a:solidFill>
            </a:endParaRPr>
          </a:p>
        </p:txBody>
      </p:sp>
      <p:sp>
        <p:nvSpPr>
          <p:cNvPr id="3" name="Content Placeholder 2"/>
          <p:cNvSpPr>
            <a:spLocks noGrp="1"/>
          </p:cNvSpPr>
          <p:nvPr>
            <p:ph idx="1"/>
          </p:nvPr>
        </p:nvSpPr>
        <p:spPr/>
        <p:txBody>
          <a:bodyPr/>
          <a:lstStyle/>
          <a:p>
            <a:pPr marL="514350" indent="-514350">
              <a:buAutoNum type="arabicPeriod"/>
            </a:pPr>
            <a:r>
              <a:rPr lang="vi-VN" dirty="0"/>
              <a:t>Suy hô hấp cấp độ 3</a:t>
            </a:r>
          </a:p>
          <a:p>
            <a:pPr marL="514350" indent="-514350">
              <a:buFont typeface="Arial" panose="020B0604020202020204" pitchFamily="34" charset="0"/>
              <a:buAutoNum type="arabicPeriod"/>
            </a:pPr>
            <a:r>
              <a:rPr lang="vi-VN" dirty="0"/>
              <a:t>HC NTHHD</a:t>
            </a:r>
          </a:p>
          <a:p>
            <a:pPr marL="514350" indent="-514350">
              <a:buAutoNum type="arabicPeriod"/>
            </a:pPr>
            <a:r>
              <a:rPr lang="vi-VN" dirty="0"/>
              <a:t>Tim bẩm sinh không tím</a:t>
            </a:r>
          </a:p>
          <a:p>
            <a:pPr marL="514350" indent="-514350">
              <a:buAutoNum type="arabicPeriod"/>
            </a:pPr>
            <a:r>
              <a:rPr lang="vi-VN" dirty="0"/>
              <a:t>HC suy tim</a:t>
            </a:r>
          </a:p>
          <a:p>
            <a:pPr marL="514350" indent="-514350">
              <a:buAutoNum type="arabicPeriod"/>
            </a:pPr>
            <a:r>
              <a:rPr lang="vi-VN" dirty="0"/>
              <a:t>Suy dinh dưỡng</a:t>
            </a:r>
          </a:p>
          <a:p>
            <a:pPr marL="514350" indent="-514350">
              <a:buAutoNum type="arabicPeriod"/>
            </a:pPr>
            <a:r>
              <a:rPr lang="vi-VN" dirty="0"/>
              <a:t>HC Down</a:t>
            </a:r>
          </a:p>
          <a:p>
            <a:pPr marL="514350" indent="-514350">
              <a:buAutoNum type="arabicPeriod"/>
            </a:pPr>
            <a:r>
              <a:rPr lang="vi-VN" dirty="0"/>
              <a:t>Sốt kéo dài</a:t>
            </a:r>
          </a:p>
          <a:p>
            <a:pPr marL="514350" indent="-514350">
              <a:buAutoNum type="arabicPeriod"/>
            </a:pPr>
            <a:r>
              <a:rPr lang="vi-VN" dirty="0"/>
              <a:t>TC: sanh non</a:t>
            </a:r>
          </a:p>
        </p:txBody>
      </p:sp>
    </p:spTree>
    <p:extLst>
      <p:ext uri="{BB962C8B-B14F-4D97-AF65-F5344CB8AC3E}">
        <p14:creationId xmlns:p14="http://schemas.microsoft.com/office/powerpoint/2010/main" val="1068101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rgbClr val="FF0000"/>
                </a:solidFill>
              </a:rPr>
              <a:t>Chẩn</a:t>
            </a:r>
            <a:r>
              <a:rPr lang="en-US" dirty="0">
                <a:solidFill>
                  <a:srgbClr val="FF0000"/>
                </a:solidFill>
              </a:rPr>
              <a:t> </a:t>
            </a:r>
            <a:r>
              <a:rPr lang="en-US" dirty="0" err="1">
                <a:solidFill>
                  <a:srgbClr val="FF0000"/>
                </a:solidFill>
              </a:rPr>
              <a:t>đoán</a:t>
            </a:r>
            <a:r>
              <a:rPr lang="en-US" dirty="0">
                <a:solidFill>
                  <a:srgbClr val="FF0000"/>
                </a:solidFill>
              </a:rPr>
              <a:t> </a:t>
            </a:r>
            <a:r>
              <a:rPr lang="en-US" dirty="0" err="1">
                <a:solidFill>
                  <a:srgbClr val="FF0000"/>
                </a:solidFill>
              </a:rPr>
              <a:t>sơ</a:t>
            </a:r>
            <a:r>
              <a:rPr lang="en-US" dirty="0">
                <a:solidFill>
                  <a:srgbClr val="FF0000"/>
                </a:solidFill>
              </a:rPr>
              <a:t> </a:t>
            </a:r>
            <a:r>
              <a:rPr lang="en-US" dirty="0" err="1">
                <a:solidFill>
                  <a:srgbClr val="FF0000"/>
                </a:solidFill>
              </a:rPr>
              <a:t>bộ</a:t>
            </a:r>
            <a:r>
              <a:rPr lang="en-US" dirty="0">
                <a:solidFill>
                  <a:srgbClr val="FF0000"/>
                </a:solidFill>
              </a:rPr>
              <a:t>?</a:t>
            </a:r>
            <a:endParaRPr lang="vi-VN" dirty="0">
              <a:solidFill>
                <a:srgbClr val="FF0000"/>
              </a:solidFill>
            </a:endParaRPr>
          </a:p>
        </p:txBody>
      </p:sp>
      <p:sp>
        <p:nvSpPr>
          <p:cNvPr id="3" name="Content Placeholder 2"/>
          <p:cNvSpPr>
            <a:spLocks noGrp="1"/>
          </p:cNvSpPr>
          <p:nvPr>
            <p:ph idx="1"/>
          </p:nvPr>
        </p:nvSpPr>
        <p:spPr/>
        <p:txBody>
          <a:bodyPr/>
          <a:lstStyle/>
          <a:p>
            <a:pPr marL="0" indent="0">
              <a:buNone/>
            </a:pPr>
            <a:r>
              <a:rPr lang="vi-VN" dirty="0"/>
              <a:t>Suy hô hấp cấp - Viêm phổi nặng tái phát kém đáp ứng điều trị theo dõi nhiễm trùng huyết – TLT có TAP biến chứng suy tim toàn bộ mạn độ 3 theo Ross cải biên – Suy dinh dưỡng nặng – HC Down – Sốt kéo dài</a:t>
            </a:r>
            <a:endParaRPr lang="en-US" dirty="0"/>
          </a:p>
        </p:txBody>
      </p:sp>
    </p:spTree>
    <p:extLst>
      <p:ext uri="{BB962C8B-B14F-4D97-AF65-F5344CB8AC3E}">
        <p14:creationId xmlns:p14="http://schemas.microsoft.com/office/powerpoint/2010/main" val="37506730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605</TotalTime>
  <Words>1289</Words>
  <Application>Microsoft Office PowerPoint</Application>
  <PresentationFormat>Widescreen</PresentationFormat>
  <Paragraphs>116</Paragraphs>
  <Slides>24</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Times New Roman</vt:lpstr>
      <vt:lpstr>Office Theme</vt:lpstr>
      <vt:lpstr>CA LÂM SÀNG TIM MẠCH</vt:lpstr>
      <vt:lpstr>HÀNH CHÁNH</vt:lpstr>
      <vt:lpstr>BỆNH SỬ</vt:lpstr>
      <vt:lpstr>Hỏi thêm gì trong phần bệnh sử?</vt:lpstr>
      <vt:lpstr>Hỏi thêm gì trong phần tiền căn? </vt:lpstr>
      <vt:lpstr>Tình trạng lúc nhập viện </vt:lpstr>
      <vt:lpstr>Khám lâm sàng tìm thêm gì?  </vt:lpstr>
      <vt:lpstr>Đặt vấn đề?</vt:lpstr>
      <vt:lpstr>Chẩn đoán sơ bộ?</vt:lpstr>
      <vt:lpstr>PowerPoint Presentation</vt:lpstr>
      <vt:lpstr>PowerPoint Presentation</vt:lpstr>
      <vt:lpstr>Đề nghị cận lâm sàng gì? Giải thích? </vt:lpstr>
      <vt:lpstr>Kết quả cận lâm sàng </vt:lpstr>
      <vt:lpstr>PowerPoint Presentation</vt:lpstr>
      <vt:lpstr>PowerPoint Presentation</vt:lpstr>
      <vt:lpstr>PowerPoint Presentation</vt:lpstr>
      <vt:lpstr>PowerPoint Presentation</vt:lpstr>
      <vt:lpstr>PowerPoint Presentation</vt:lpstr>
      <vt:lpstr>Biện luận kết quả cận lâm sàng </vt:lpstr>
      <vt:lpstr>Chẩn đoán nghĩ đến nhiều nhất? </vt:lpstr>
      <vt:lpstr>Điều trị như thế nào? Tại sao chọn thuốc như vậy? </vt:lpstr>
      <vt:lpstr>Kế hoạch điều trị lâu dài?</vt:lpstr>
      <vt:lpstr>Bạn sẽ giải thích gì cho bệnh nhân? </vt:lpstr>
      <vt:lpstr>Tiên lượng bệnh này như thế nào?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Lien Chi</dc:creator>
  <cp:lastModifiedBy>Truong Thi Minh Thu</cp:lastModifiedBy>
  <cp:revision>49</cp:revision>
  <dcterms:created xsi:type="dcterms:W3CDTF">2020-03-15T06:51:28Z</dcterms:created>
  <dcterms:modified xsi:type="dcterms:W3CDTF">2021-05-11T05:29:28Z</dcterms:modified>
</cp:coreProperties>
</file>

<file path=docProps/thumbnail.jpeg>
</file>